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8" r:id="rId3"/>
    <p:sldId id="264" r:id="rId4"/>
    <p:sldId id="265" r:id="rId5"/>
    <p:sldId id="266" r:id="rId6"/>
    <p:sldId id="268" r:id="rId7"/>
    <p:sldId id="269" r:id="rId8"/>
    <p:sldId id="270" r:id="rId9"/>
    <p:sldId id="271" r:id="rId10"/>
  </p:sldIdLst>
  <p:sldSz cx="9144000" cy="5143500" type="screen16x9"/>
  <p:notesSz cx="6858000" cy="9144000"/>
  <p:embeddedFontLst>
    <p:embeddedFont>
      <p:font typeface="Average" panose="020B0604020202020204" charset="0"/>
      <p:regular r:id="rId12"/>
    </p:embeddedFon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
      <p:font typeface="Montserrat SemiBold" panose="00000700000000000000" pitchFamily="2" charset="0"/>
      <p:regular r:id="rId21"/>
      <p:bold r:id="rId22"/>
      <p:italic r:id="rId23"/>
      <p:boldItalic r:id="rId24"/>
    </p:embeddedFon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D79758-C5DC-4D9F-9DC6-7B55D07C519A}">
  <a:tblStyle styleId="{3FD79758-C5DC-4D9F-9DC6-7B55D07C51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105" y="97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Expected Costs</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886-4E3D-9C12-5CFB5B6356DA}"/>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886-4E3D-9C12-5CFB5B6356DA}"/>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886-4E3D-9C12-5CFB5B6356DA}"/>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886-4E3D-9C12-5CFB5B6356D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Initial Prototype</c:v>
                </c:pt>
                <c:pt idx="1">
                  <c:v>System Development</c:v>
                </c:pt>
                <c:pt idx="2">
                  <c:v>UX/UI Design</c:v>
                </c:pt>
                <c:pt idx="3">
                  <c:v>Maintenance Costs</c:v>
                </c:pt>
              </c:strCache>
            </c:strRef>
          </c:cat>
          <c:val>
            <c:numRef>
              <c:f>Sheet1!$B$2:$B$5</c:f>
              <c:numCache>
                <c:formatCode>"$"#,##0</c:formatCode>
                <c:ptCount val="4"/>
                <c:pt idx="0">
                  <c:v>20000</c:v>
                </c:pt>
                <c:pt idx="1">
                  <c:v>40000</c:v>
                </c:pt>
                <c:pt idx="2">
                  <c:v>20000</c:v>
                </c:pt>
                <c:pt idx="3">
                  <c:v>20000</c:v>
                </c:pt>
              </c:numCache>
            </c:numRef>
          </c:val>
          <c:extLst>
            <c:ext xmlns:c16="http://schemas.microsoft.com/office/drawing/2014/chart" uri="{C3380CC4-5D6E-409C-BE32-E72D297353CC}">
              <c16:uniqueId val="{00000008-A886-4E3D-9C12-5CFB5B6356D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c17d88f4c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c17d88f4c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diagram helps to clarify by addressing the need for a tool. The recipe search engine helps find alternatives for that provides healthy options for food desired by the user. The selection of ingredients option allows for the user to tailor the recipe based on their nutritional needs. The display of calories gives an opportunity to review whether the recipe fits the user’s daily caloric intake to achieve their desired goals.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c9facb6bf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c9facb6bf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selects ingredients from the list present, if there is an ingredient that the user wants but is not found within the list they can add ingredients to the list by pressing the green plus button and enter the ingredient into the field that pops 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c9facb6bf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c9facb6bf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selects the recipes they wish to further get information on. This page also alerts the user with a caution symbol incase the recipe has any ingredient(s) that the user is allergic too.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c9facb6bf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c9facb6bf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uses the drop-down menu to navigate through recipes they previously selected. They are presented with the recipes ingredients and the cooking directions. If the user is interested in the recipe and wants to save the information, they can save it by pressing the “Save Recipe” button.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c9facb6bf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c9facb6bf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user can use this page to find out the nutritional information on each of the recipes they have saved. This information can be used however the user wishes whether it is preparing meals to fit their daily caloric goals or just wanting to simply know the information.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c17d88f4c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c17d88f4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project faces 3 potential risks that needs to be mitigated. These risks are </a:t>
            </a:r>
            <a:r>
              <a:rPr lang="en"/>
              <a:t>(</a:t>
            </a:r>
            <a:r>
              <a:rPr lang="en" i="1"/>
              <a:t>The main bullet points)</a:t>
            </a:r>
            <a:r>
              <a:rPr lang="en"/>
              <a:t>. </a:t>
            </a:r>
            <a:endParaRPr/>
          </a:p>
          <a:p>
            <a:pPr marL="0" lvl="0" indent="0" algn="l" rtl="0">
              <a:lnSpc>
                <a:spcPct val="115000"/>
              </a:lnSpc>
              <a:spcBef>
                <a:spcPts val="1600"/>
              </a:spcBef>
              <a:spcAft>
                <a:spcPts val="0"/>
              </a:spcAft>
              <a:buNone/>
            </a:pPr>
            <a:r>
              <a:rPr lang="en"/>
              <a:t>The mitigation strategy for </a:t>
            </a:r>
            <a:r>
              <a:rPr lang="en" b="1"/>
              <a:t>Shortfall in externally performed tasks and user performance: </a:t>
            </a:r>
            <a:r>
              <a:rPr lang="en"/>
              <a:t>is to make sure the product goes through proper testing and user feedback loop.</a:t>
            </a:r>
            <a:endParaRPr/>
          </a:p>
          <a:p>
            <a:pPr marL="0" lvl="0" indent="0" algn="l" rtl="0">
              <a:lnSpc>
                <a:spcPct val="115000"/>
              </a:lnSpc>
              <a:spcBef>
                <a:spcPts val="1600"/>
              </a:spcBef>
              <a:spcAft>
                <a:spcPts val="0"/>
              </a:spcAft>
              <a:buNone/>
            </a:pPr>
            <a:r>
              <a:rPr lang="en" b="1"/>
              <a:t> </a:t>
            </a:r>
            <a:r>
              <a:rPr lang="en">
                <a:solidFill>
                  <a:schemeClr val="dk1"/>
                </a:solidFill>
              </a:rPr>
              <a:t>The mitigation strategy for </a:t>
            </a:r>
            <a:r>
              <a:rPr lang="en" b="1">
                <a:solidFill>
                  <a:schemeClr val="dk1"/>
                </a:solidFill>
              </a:rPr>
              <a:t>Developing the wrong user interface for the target audience</a:t>
            </a:r>
            <a:r>
              <a:rPr lang="en">
                <a:solidFill>
                  <a:schemeClr val="dk1"/>
                </a:solidFill>
              </a:rPr>
              <a:t>: is to make sure the correct user group is selected for testing that meet the target audience in BC.</a:t>
            </a:r>
            <a:endParaRPr>
              <a:solidFill>
                <a:schemeClr val="dk1"/>
              </a:solidFill>
            </a:endParaRPr>
          </a:p>
          <a:p>
            <a:pPr marL="0" lvl="0" indent="0" algn="l" rtl="0">
              <a:lnSpc>
                <a:spcPct val="115000"/>
              </a:lnSpc>
              <a:spcBef>
                <a:spcPts val="1600"/>
              </a:spcBef>
              <a:spcAft>
                <a:spcPts val="1600"/>
              </a:spcAft>
              <a:buClr>
                <a:schemeClr val="dk1"/>
              </a:buClr>
              <a:buSzPts val="1100"/>
              <a:buFont typeface="Arial"/>
              <a:buNone/>
            </a:pPr>
            <a:r>
              <a:rPr lang="en" b="1"/>
              <a:t> </a:t>
            </a:r>
            <a:r>
              <a:rPr lang="en"/>
              <a:t>The mitigation strategy for</a:t>
            </a:r>
            <a:r>
              <a:rPr lang="en" b="1"/>
              <a:t> Data and Security problems for users: </a:t>
            </a:r>
            <a:r>
              <a:rPr lang="en"/>
              <a:t>is to have an experienced team with proper technical expertise working on the project.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c17d88f4c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c17d88f4c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HealthLink BC has generously provided us with a budget of $100,000 CAD that is distributed as follows. We expect to have a working product within a year of starting the project.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c17d88f4c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c17d88f4c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product offers numerous benefits. Some of them include (mention the 4 benefits listed in the table).</a:t>
            </a:r>
            <a:endParaRPr dirty="0"/>
          </a:p>
          <a:p>
            <a:pPr marL="0" lvl="0" indent="0" algn="l" rtl="0">
              <a:spcBef>
                <a:spcPts val="0"/>
              </a:spcBef>
              <a:spcAft>
                <a:spcPts val="0"/>
              </a:spcAft>
              <a:buNone/>
            </a:pPr>
            <a:r>
              <a:rPr lang="en" dirty="0"/>
              <a:t> Then read out the details for each benefit.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Recipe Search Engine</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For improvement in Healthy Diet choices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16316" y="2218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How </a:t>
            </a:r>
            <a:r>
              <a:rPr lang="en" u="sng"/>
              <a:t>does the proposed </a:t>
            </a:r>
            <a:r>
              <a:rPr lang="en" u="sng" dirty="0"/>
              <a:t>solution solve the problem</a:t>
            </a:r>
            <a:endParaRPr u="sng" dirty="0"/>
          </a:p>
        </p:txBody>
      </p:sp>
      <p:sp>
        <p:nvSpPr>
          <p:cNvPr id="72" name="Google Shape;72;p15"/>
          <p:cNvSpPr txBox="1">
            <a:spLocks noGrp="1"/>
          </p:cNvSpPr>
          <p:nvPr>
            <p:ph type="body" idx="1"/>
          </p:nvPr>
        </p:nvSpPr>
        <p:spPr>
          <a:xfrm>
            <a:off x="-181536" y="1125581"/>
            <a:ext cx="3281084" cy="34164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Find alternatives to make healthier food choices.</a:t>
            </a:r>
          </a:p>
          <a:p>
            <a:pPr marL="457200" marR="0" lvl="0" indent="-317500" algn="l" rtl="0">
              <a:lnSpc>
                <a:spcPct val="115000"/>
              </a:lnSpc>
              <a:spcBef>
                <a:spcPts val="0"/>
              </a:spcBef>
              <a:spcAft>
                <a:spcPts val="0"/>
              </a:spcAft>
              <a:buClr>
                <a:schemeClr val="dk1"/>
              </a:buClr>
              <a:buSzPts val="1400"/>
              <a:buFont typeface="Montserrat SemiBold"/>
              <a:buChar char="●"/>
            </a:pPr>
            <a:endParaRPr lang="en"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endParaRPr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Accounts for Dietary Restrictions. </a:t>
            </a:r>
          </a:p>
          <a:p>
            <a:pPr marL="457200" marR="0" lvl="0" indent="-317500" algn="l" rtl="0">
              <a:lnSpc>
                <a:spcPct val="115000"/>
              </a:lnSpc>
              <a:spcBef>
                <a:spcPts val="0"/>
              </a:spcBef>
              <a:spcAft>
                <a:spcPts val="0"/>
              </a:spcAft>
              <a:buClr>
                <a:schemeClr val="dk1"/>
              </a:buClr>
              <a:buSzPts val="1400"/>
              <a:buFont typeface="Montserrat SemiBold"/>
              <a:buChar char="●"/>
            </a:pPr>
            <a:endParaRPr lang="en"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endParaRPr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Displays calories of selected recipe for easy tracking. </a:t>
            </a:r>
            <a:endParaRPr dirty="0"/>
          </a:p>
        </p:txBody>
      </p:sp>
      <p:pic>
        <p:nvPicPr>
          <p:cNvPr id="73" name="Google Shape;73;p15"/>
          <p:cNvPicPr preferRelativeResize="0"/>
          <p:nvPr/>
        </p:nvPicPr>
        <p:blipFill>
          <a:blip r:embed="rId3">
            <a:alphaModFix/>
          </a:blip>
          <a:stretch>
            <a:fillRect/>
          </a:stretch>
        </p:blipFill>
        <p:spPr>
          <a:xfrm>
            <a:off x="2958353" y="1053562"/>
            <a:ext cx="6185647" cy="33322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a:t>
            </a:r>
            <a:endParaRPr dirty="0"/>
          </a:p>
        </p:txBody>
      </p:sp>
      <p:sp>
        <p:nvSpPr>
          <p:cNvPr id="113" name="Google Shape;113;p21"/>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is the initial page of the recipe finder feature. This page shows if the recipe finder button is pressed on the general profile page. The user must select ingredients from the list.</a:t>
            </a:r>
            <a:endParaRPr sz="2000" b="1"/>
          </a:p>
        </p:txBody>
      </p:sp>
      <p:pic>
        <p:nvPicPr>
          <p:cNvPr id="114" name="Google Shape;114;p21"/>
          <p:cNvPicPr preferRelativeResize="0"/>
          <p:nvPr/>
        </p:nvPicPr>
        <p:blipFill>
          <a:blip r:embed="rId3">
            <a:alphaModFix/>
          </a:blip>
          <a:stretch>
            <a:fillRect/>
          </a:stretch>
        </p:blipFill>
        <p:spPr>
          <a:xfrm>
            <a:off x="5691175" y="212725"/>
            <a:ext cx="2686075" cy="48316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20" name="Google Shape;120;p22"/>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is where the user can select one or more recipes that they are interested in.</a:t>
            </a:r>
            <a:endParaRPr sz="2000" b="1"/>
          </a:p>
        </p:txBody>
      </p:sp>
      <p:pic>
        <p:nvPicPr>
          <p:cNvPr id="121" name="Google Shape;121;p22"/>
          <p:cNvPicPr preferRelativeResize="0"/>
          <p:nvPr/>
        </p:nvPicPr>
        <p:blipFill>
          <a:blip r:embed="rId3">
            <a:alphaModFix/>
          </a:blip>
          <a:stretch>
            <a:fillRect/>
          </a:stretch>
        </p:blipFill>
        <p:spPr>
          <a:xfrm>
            <a:off x="5691176" y="212725"/>
            <a:ext cx="2686075" cy="48230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27" name="Google Shape;127;p23"/>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follows the recipe selection page. This page gives the user the option view the recipes information and save any recipe to their profile.</a:t>
            </a:r>
            <a:endParaRPr sz="2000" b="1"/>
          </a:p>
        </p:txBody>
      </p:sp>
      <p:pic>
        <p:nvPicPr>
          <p:cNvPr id="128" name="Google Shape;128;p23"/>
          <p:cNvPicPr preferRelativeResize="0"/>
          <p:nvPr/>
        </p:nvPicPr>
        <p:blipFill>
          <a:blip r:embed="rId3">
            <a:alphaModFix/>
          </a:blip>
          <a:stretch>
            <a:fillRect/>
          </a:stretch>
        </p:blipFill>
        <p:spPr>
          <a:xfrm>
            <a:off x="5691175" y="136525"/>
            <a:ext cx="2686075" cy="49162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41" name="Google Shape;141;p25"/>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contains the nutritional information on the saved recipe selected by the user.</a:t>
            </a:r>
            <a:endParaRPr sz="2000" b="1"/>
          </a:p>
        </p:txBody>
      </p:sp>
      <p:pic>
        <p:nvPicPr>
          <p:cNvPr id="142" name="Google Shape;142;p25"/>
          <p:cNvPicPr preferRelativeResize="0"/>
          <p:nvPr/>
        </p:nvPicPr>
        <p:blipFill>
          <a:blip r:embed="rId3">
            <a:alphaModFix/>
          </a:blip>
          <a:stretch>
            <a:fillRect/>
          </a:stretch>
        </p:blipFill>
        <p:spPr>
          <a:xfrm>
            <a:off x="5691175" y="136525"/>
            <a:ext cx="2686075" cy="4916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800D8A8-2803-4A51-8CBA-6A15EBB8D93D}"/>
              </a:ext>
            </a:extLst>
          </p:cNvPr>
          <p:cNvSpPr/>
          <p:nvPr/>
        </p:nvSpPr>
        <p:spPr>
          <a:xfrm>
            <a:off x="382249" y="3397054"/>
            <a:ext cx="8433505" cy="1362323"/>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7B8BBC8D-9320-4DA2-8BBD-6BDC9BB19E7B}"/>
              </a:ext>
            </a:extLst>
          </p:cNvPr>
          <p:cNvSpPr/>
          <p:nvPr/>
        </p:nvSpPr>
        <p:spPr>
          <a:xfrm>
            <a:off x="382249" y="2080627"/>
            <a:ext cx="8433505" cy="1266296"/>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61792B6E-2004-4356-8DBB-17A05E53E2D3}"/>
              </a:ext>
            </a:extLst>
          </p:cNvPr>
          <p:cNvSpPr/>
          <p:nvPr/>
        </p:nvSpPr>
        <p:spPr>
          <a:xfrm>
            <a:off x="382249" y="974912"/>
            <a:ext cx="8433505" cy="105558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Google Shape;147;p26"/>
          <p:cNvSpPr txBox="1">
            <a:spLocks noGrp="1"/>
          </p:cNvSpPr>
          <p:nvPr>
            <p:ph type="title"/>
          </p:nvPr>
        </p:nvSpPr>
        <p:spPr>
          <a:xfrm>
            <a:off x="210100" y="253788"/>
            <a:ext cx="85206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Possible Risks </a:t>
            </a:r>
            <a:r>
              <a:rPr lang="en" dirty="0"/>
              <a:t>and Mitigation Strategies</a:t>
            </a:r>
            <a:endParaRPr dirty="0"/>
          </a:p>
        </p:txBody>
      </p:sp>
      <p:sp>
        <p:nvSpPr>
          <p:cNvPr id="148" name="Google Shape;148;p26"/>
          <p:cNvSpPr txBox="1">
            <a:spLocks noGrp="1"/>
          </p:cNvSpPr>
          <p:nvPr>
            <p:ph type="body" idx="1"/>
          </p:nvPr>
        </p:nvSpPr>
        <p:spPr>
          <a:xfrm>
            <a:off x="263207" y="900953"/>
            <a:ext cx="8520600" cy="3746735"/>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rgbClr val="FF0000"/>
                </a:solidFill>
                <a:latin typeface="Montserrat SemiBold"/>
                <a:ea typeface="Montserrat SemiBold"/>
                <a:cs typeface="Montserrat SemiBold"/>
                <a:sym typeface="Montserrat SemiBold"/>
              </a:rPr>
              <a:t>Shortfall in externally performed tasks and user performance: </a:t>
            </a:r>
            <a:endParaRPr sz="1600" dirty="0">
              <a:solidFill>
                <a:srgbClr val="FF0000"/>
              </a:solidFill>
              <a:latin typeface="Montserrat SemiBold"/>
              <a:ea typeface="Montserrat SemiBold"/>
              <a:cs typeface="Montserrat SemiBold"/>
              <a:sym typeface="Montserrat SemiBold"/>
            </a:endParaRPr>
          </a:p>
          <a:p>
            <a:pPr marL="914400" lvl="1" indent="-311150" algn="l" rtl="0">
              <a:spcBef>
                <a:spcPts val="0"/>
              </a:spcBef>
              <a:spcAft>
                <a:spcPts val="0"/>
              </a:spcAft>
              <a:buClr>
                <a:schemeClr val="dk1"/>
              </a:buClr>
              <a:buSzPts val="1300"/>
              <a:buFont typeface="Montserrat Medium"/>
              <a:buChar char="○"/>
            </a:pPr>
            <a:r>
              <a:rPr lang="en" sz="1300" dirty="0">
                <a:solidFill>
                  <a:schemeClr val="bg1"/>
                </a:solidFill>
                <a:latin typeface="Montserrat Medium"/>
                <a:ea typeface="Montserrat Medium"/>
                <a:cs typeface="Montserrat Medium"/>
                <a:sym typeface="Montserrat Medium"/>
              </a:rPr>
              <a:t>The search engine in the application fails to provide accurate information to users which leads to user dissatisfaction or cause health related problems for the users. This risk can be mitigated if the product goes through proper testing and user feedback loop.</a:t>
            </a:r>
            <a:endParaRPr sz="1300" dirty="0">
              <a:solidFill>
                <a:schemeClr val="bg1"/>
              </a:solidFill>
              <a:latin typeface="Montserrat Medium"/>
              <a:ea typeface="Montserrat Medium"/>
              <a:cs typeface="Montserrat Medium"/>
              <a:sym typeface="Montserrat Medium"/>
            </a:endParaRPr>
          </a:p>
          <a:p>
            <a:pPr marL="457200" lvl="0" indent="-330200" algn="l" rtl="0">
              <a:spcBef>
                <a:spcPts val="1000"/>
              </a:spcBef>
              <a:spcAft>
                <a:spcPts val="0"/>
              </a:spcAft>
              <a:buClr>
                <a:schemeClr val="dk1"/>
              </a:buClr>
              <a:buSzPts val="1600"/>
              <a:buFont typeface="Montserrat"/>
              <a:buChar char="●"/>
            </a:pPr>
            <a:r>
              <a:rPr lang="en" sz="1600" dirty="0">
                <a:solidFill>
                  <a:srgbClr val="FF0000"/>
                </a:solidFill>
                <a:latin typeface="Montserrat SemiBold"/>
                <a:ea typeface="Montserrat SemiBold"/>
                <a:cs typeface="Montserrat SemiBold"/>
                <a:sym typeface="Montserrat SemiBold"/>
              </a:rPr>
              <a:t>Developing the wrong user interface for the target audience:</a:t>
            </a:r>
            <a:r>
              <a:rPr lang="en" sz="1600" b="1" dirty="0">
                <a:solidFill>
                  <a:srgbClr val="FF0000"/>
                </a:solidFill>
                <a:latin typeface="Montserrat"/>
                <a:ea typeface="Montserrat"/>
                <a:cs typeface="Montserrat"/>
                <a:sym typeface="Montserrat"/>
              </a:rPr>
              <a:t> </a:t>
            </a:r>
            <a:endParaRPr sz="1600" b="1" dirty="0">
              <a:solidFill>
                <a:srgbClr val="FF0000"/>
              </a:solidFill>
              <a:latin typeface="Montserrat"/>
              <a:ea typeface="Montserrat"/>
              <a:cs typeface="Montserrat"/>
              <a:sym typeface="Montserrat"/>
            </a:endParaRPr>
          </a:p>
          <a:p>
            <a:pPr marL="914400" lvl="1" indent="-311150" algn="l" rtl="0">
              <a:spcBef>
                <a:spcPts val="0"/>
              </a:spcBef>
              <a:spcAft>
                <a:spcPts val="0"/>
              </a:spcAft>
              <a:buClr>
                <a:schemeClr val="dk1"/>
              </a:buClr>
              <a:buSzPts val="1300"/>
              <a:buFont typeface="Montserrat Medium"/>
              <a:buChar char="○"/>
            </a:pPr>
            <a:r>
              <a:rPr lang="en" sz="1300" dirty="0">
                <a:solidFill>
                  <a:schemeClr val="bg1"/>
                </a:solidFill>
                <a:latin typeface="Montserrat Medium"/>
                <a:ea typeface="Montserrat Medium"/>
                <a:cs typeface="Montserrat Medium"/>
                <a:sym typeface="Montserrat Medium"/>
              </a:rPr>
              <a:t>The user interface of the search engine is ambiguous and not simplistic enough for such a broad range of audience to use. This is the case when the objective of the tool is to promote healthy eating for population in BC. The risk can be mitigated if proper testing is done with broad range of user groups that meet the target audience in BC.</a:t>
            </a:r>
            <a:endParaRPr sz="1300" dirty="0">
              <a:solidFill>
                <a:schemeClr val="bg1"/>
              </a:solidFill>
              <a:latin typeface="Montserrat Medium"/>
              <a:ea typeface="Montserrat Medium"/>
              <a:cs typeface="Montserrat Medium"/>
              <a:sym typeface="Montserrat Medium"/>
            </a:endParaRPr>
          </a:p>
          <a:p>
            <a:pPr marL="457200" lvl="0" indent="-330200" algn="l" rtl="0">
              <a:spcBef>
                <a:spcPts val="1000"/>
              </a:spcBef>
              <a:spcAft>
                <a:spcPts val="0"/>
              </a:spcAft>
              <a:buClr>
                <a:schemeClr val="dk1"/>
              </a:buClr>
              <a:buSzPts val="1600"/>
              <a:buFont typeface="Montserrat SemiBold"/>
              <a:buChar char="●"/>
            </a:pPr>
            <a:r>
              <a:rPr lang="en" sz="1600" dirty="0">
                <a:solidFill>
                  <a:srgbClr val="FF0000"/>
                </a:solidFill>
                <a:latin typeface="Montserrat SemiBold"/>
                <a:ea typeface="Montserrat SemiBold"/>
                <a:cs typeface="Montserrat SemiBold"/>
                <a:sym typeface="Montserrat SemiBold"/>
              </a:rPr>
              <a:t>Data and Security problems for users: </a:t>
            </a:r>
            <a:endParaRPr sz="1600" dirty="0">
              <a:solidFill>
                <a:srgbClr val="FF0000"/>
              </a:solidFill>
              <a:latin typeface="Montserrat SemiBold"/>
              <a:ea typeface="Montserrat SemiBold"/>
              <a:cs typeface="Montserrat SemiBold"/>
              <a:sym typeface="Montserrat SemiBold"/>
            </a:endParaRPr>
          </a:p>
          <a:p>
            <a:pPr marL="914400" lvl="1" indent="-311150" algn="l" rtl="0">
              <a:spcBef>
                <a:spcPts val="0"/>
              </a:spcBef>
              <a:spcAft>
                <a:spcPts val="0"/>
              </a:spcAft>
              <a:buClr>
                <a:schemeClr val="dk1"/>
              </a:buClr>
              <a:buSzPts val="1300"/>
              <a:buFont typeface="Montserrat Medium"/>
              <a:buChar char="○"/>
            </a:pPr>
            <a:r>
              <a:rPr lang="en" sz="1300" dirty="0">
                <a:solidFill>
                  <a:schemeClr val="bg1"/>
                </a:solidFill>
                <a:latin typeface="Montserrat Medium"/>
                <a:ea typeface="Montserrat Medium"/>
                <a:cs typeface="Montserrat Medium"/>
                <a:sym typeface="Montserrat Medium"/>
              </a:rPr>
              <a:t>Users’ personal Information and data is not protected from both external and internal factors will cause several issues for the product. Users will lose trust in the product and the organization might even face legal consequences. This risk can be mitigated if an experienced team with proper technical expertise is working on the project.</a:t>
            </a:r>
            <a:endParaRPr sz="1500" dirty="0">
              <a:solidFill>
                <a:schemeClr val="bg1"/>
              </a:solidFill>
              <a:latin typeface="Montserrat Medium"/>
              <a:ea typeface="Montserrat Medium"/>
              <a:cs typeface="Montserrat Medium"/>
              <a:sym typeface="Montserrat Medium"/>
            </a:endParaRPr>
          </a:p>
          <a:p>
            <a:pPr marL="0" lvl="0" indent="0" algn="l" rtl="0">
              <a:spcBef>
                <a:spcPts val="1600"/>
              </a:spcBef>
              <a:spcAft>
                <a:spcPts val="1600"/>
              </a:spcAft>
              <a:buClr>
                <a:schemeClr val="dk1"/>
              </a:buClr>
              <a:buSzPts val="1100"/>
              <a:buFont typeface="Arial"/>
              <a:buNone/>
            </a:pPr>
            <a:endParaRPr sz="12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Funding Decisions</a:t>
            </a:r>
            <a:endParaRPr dirty="0"/>
          </a:p>
        </p:txBody>
      </p:sp>
      <p:sp>
        <p:nvSpPr>
          <p:cNvPr id="154" name="Google Shape;154;p27"/>
          <p:cNvSpPr txBox="1">
            <a:spLocks noGrp="1"/>
          </p:cNvSpPr>
          <p:nvPr>
            <p:ph type="body" idx="1"/>
          </p:nvPr>
        </p:nvSpPr>
        <p:spPr>
          <a:xfrm>
            <a:off x="311700" y="1406769"/>
            <a:ext cx="3916423" cy="80186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400" b="1" dirty="0">
                <a:solidFill>
                  <a:srgbClr val="FFFFFF"/>
                </a:solidFill>
              </a:rPr>
              <a:t>Implementation time:</a:t>
            </a:r>
            <a:endParaRPr sz="1400" b="1" dirty="0">
              <a:solidFill>
                <a:srgbClr val="FFFFFF"/>
              </a:solidFill>
            </a:endParaRPr>
          </a:p>
          <a:p>
            <a:pPr marL="0" lvl="0" indent="0" algn="l" rtl="0">
              <a:spcBef>
                <a:spcPts val="1600"/>
              </a:spcBef>
              <a:spcAft>
                <a:spcPts val="0"/>
              </a:spcAft>
              <a:buNone/>
            </a:pPr>
            <a:r>
              <a:rPr lang="en" sz="1400" dirty="0">
                <a:solidFill>
                  <a:srgbClr val="FFFFFF"/>
                </a:solidFill>
              </a:rPr>
              <a:t>We’ve been given a one year time frame to complete our goals and deliver a working product.</a:t>
            </a:r>
            <a:endParaRPr sz="1400" dirty="0">
              <a:solidFill>
                <a:srgbClr val="FFFFFF"/>
              </a:solidFill>
            </a:endParaRPr>
          </a:p>
          <a:p>
            <a:pPr marL="0" lvl="0" indent="0" algn="l" rtl="0">
              <a:spcBef>
                <a:spcPts val="1600"/>
              </a:spcBef>
              <a:spcAft>
                <a:spcPts val="0"/>
              </a:spcAft>
              <a:buNone/>
            </a:pPr>
            <a:endParaRPr b="1" dirty="0"/>
          </a:p>
          <a:p>
            <a:pPr marL="0" lvl="0" indent="0" algn="l" rtl="0">
              <a:spcBef>
                <a:spcPts val="1600"/>
              </a:spcBef>
              <a:spcAft>
                <a:spcPts val="1600"/>
              </a:spcAft>
              <a:buNone/>
            </a:pPr>
            <a:endParaRPr b="1" dirty="0"/>
          </a:p>
        </p:txBody>
      </p:sp>
      <p:graphicFrame>
        <p:nvGraphicFramePr>
          <p:cNvPr id="4" name="Chart 3">
            <a:extLst>
              <a:ext uri="{FF2B5EF4-FFF2-40B4-BE49-F238E27FC236}">
                <a16:creationId xmlns:a16="http://schemas.microsoft.com/office/drawing/2014/main" id="{43E3647F-77AF-4772-9F15-3C91EA866329}"/>
              </a:ext>
            </a:extLst>
          </p:cNvPr>
          <p:cNvGraphicFramePr/>
          <p:nvPr>
            <p:extLst>
              <p:ext uri="{D42A27DB-BD31-4B8C-83A1-F6EECF244321}">
                <p14:modId xmlns:p14="http://schemas.microsoft.com/office/powerpoint/2010/main" val="3733093478"/>
              </p:ext>
            </p:extLst>
          </p:nvPr>
        </p:nvGraphicFramePr>
        <p:xfrm>
          <a:off x="3657600" y="731375"/>
          <a:ext cx="54864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99150"/>
            <a:ext cx="85206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B050"/>
                </a:solidFill>
              </a:rPr>
              <a:t>Benefits</a:t>
            </a:r>
            <a:r>
              <a:rPr lang="en" dirty="0"/>
              <a:t> over other solutions</a:t>
            </a:r>
            <a:endParaRPr dirty="0"/>
          </a:p>
        </p:txBody>
      </p:sp>
      <p:sp>
        <p:nvSpPr>
          <p:cNvPr id="2" name="Rectangle: Rounded Corners 1">
            <a:extLst>
              <a:ext uri="{FF2B5EF4-FFF2-40B4-BE49-F238E27FC236}">
                <a16:creationId xmlns:a16="http://schemas.microsoft.com/office/drawing/2014/main" id="{016A2DB2-C785-4F44-9DD8-ED9A54DEA26A}"/>
              </a:ext>
            </a:extLst>
          </p:cNvPr>
          <p:cNvSpPr/>
          <p:nvPr/>
        </p:nvSpPr>
        <p:spPr>
          <a:xfrm>
            <a:off x="424791" y="889753"/>
            <a:ext cx="8294418" cy="92784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800" b="1" dirty="0">
                <a:solidFill>
                  <a:srgbClr val="00B050"/>
                </a:solidFill>
              </a:rPr>
              <a:t>Personalized Content</a:t>
            </a:r>
          </a:p>
          <a:p>
            <a:r>
              <a:rPr lang="en-CA" dirty="0">
                <a:solidFill>
                  <a:schemeClr val="bg1"/>
                </a:solidFill>
              </a:rPr>
              <a:t>Recipes and other content will be centered around user preferences. User-centric personalization is critical in making their experience a positive one. </a:t>
            </a:r>
          </a:p>
        </p:txBody>
      </p:sp>
      <p:sp>
        <p:nvSpPr>
          <p:cNvPr id="7" name="Rectangle: Rounded Corners 6">
            <a:extLst>
              <a:ext uri="{FF2B5EF4-FFF2-40B4-BE49-F238E27FC236}">
                <a16:creationId xmlns:a16="http://schemas.microsoft.com/office/drawing/2014/main" id="{3C7F20CD-12F2-4B71-82B4-97503B19A9F5}"/>
              </a:ext>
            </a:extLst>
          </p:cNvPr>
          <p:cNvSpPr/>
          <p:nvPr/>
        </p:nvSpPr>
        <p:spPr>
          <a:xfrm>
            <a:off x="424791" y="1956331"/>
            <a:ext cx="8294418" cy="927848"/>
          </a:xfrm>
          <a:prstGeom prst="round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800" b="1" dirty="0">
                <a:solidFill>
                  <a:srgbClr val="00B050"/>
                </a:solidFill>
              </a:rPr>
              <a:t>Instant Online and Offline Access</a:t>
            </a:r>
          </a:p>
          <a:p>
            <a:r>
              <a:rPr lang="en-CA" dirty="0">
                <a:solidFill>
                  <a:schemeClr val="bg1"/>
                </a:solidFill>
              </a:rPr>
              <a:t>Offers instant one-tap access. This allows for seamless uninterrupted access by the end-user. </a:t>
            </a:r>
          </a:p>
        </p:txBody>
      </p:sp>
      <p:sp>
        <p:nvSpPr>
          <p:cNvPr id="8" name="Rectangle: Rounded Corners 7">
            <a:extLst>
              <a:ext uri="{FF2B5EF4-FFF2-40B4-BE49-F238E27FC236}">
                <a16:creationId xmlns:a16="http://schemas.microsoft.com/office/drawing/2014/main" id="{62977041-40E7-4DA9-AB16-22CC6587B46D}"/>
              </a:ext>
            </a:extLst>
          </p:cNvPr>
          <p:cNvSpPr/>
          <p:nvPr/>
        </p:nvSpPr>
        <p:spPr>
          <a:xfrm>
            <a:off x="424791" y="3022909"/>
            <a:ext cx="8294418" cy="92784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800" b="1" dirty="0">
                <a:solidFill>
                  <a:srgbClr val="00B050"/>
                </a:solidFill>
              </a:rPr>
              <a:t>Push Notifications and Instant Updates</a:t>
            </a:r>
          </a:p>
          <a:p>
            <a:r>
              <a:rPr lang="en-CA" dirty="0">
                <a:solidFill>
                  <a:schemeClr val="bg1"/>
                </a:solidFill>
              </a:rPr>
              <a:t>Helps users stay updated constantly and allows them to view new suggested recipes.</a:t>
            </a:r>
          </a:p>
        </p:txBody>
      </p:sp>
      <p:sp>
        <p:nvSpPr>
          <p:cNvPr id="9" name="Rectangle: Rounded Corners 8">
            <a:extLst>
              <a:ext uri="{FF2B5EF4-FFF2-40B4-BE49-F238E27FC236}">
                <a16:creationId xmlns:a16="http://schemas.microsoft.com/office/drawing/2014/main" id="{E190B47F-31B8-4135-9C1F-EDDB51E07FC2}"/>
              </a:ext>
            </a:extLst>
          </p:cNvPr>
          <p:cNvSpPr/>
          <p:nvPr/>
        </p:nvSpPr>
        <p:spPr>
          <a:xfrm>
            <a:off x="424791" y="4089489"/>
            <a:ext cx="8294418" cy="92784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800" b="1" dirty="0">
                <a:solidFill>
                  <a:srgbClr val="00B050"/>
                </a:solidFill>
              </a:rPr>
              <a:t>Interactive Engagement </a:t>
            </a:r>
          </a:p>
          <a:p>
            <a:r>
              <a:rPr lang="en-CA" dirty="0">
                <a:solidFill>
                  <a:schemeClr val="bg1"/>
                </a:solidFill>
              </a:rPr>
              <a:t>Increases user engagement due to how a mobile interface offers a more immersive experience. This results in an increase in end-user commitment in making healthy dietary choices. </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923</Words>
  <Application>Microsoft Office PowerPoint</Application>
  <PresentationFormat>On-screen Show (16:9)</PresentationFormat>
  <Paragraphs>50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Medium</vt:lpstr>
      <vt:lpstr>Oswald</vt:lpstr>
      <vt:lpstr>Arial</vt:lpstr>
      <vt:lpstr>Average</vt:lpstr>
      <vt:lpstr>Montserrat SemiBold</vt:lpstr>
      <vt:lpstr>Montserrat</vt:lpstr>
      <vt:lpstr>Slate</vt:lpstr>
      <vt:lpstr>Recipe Search Engine</vt:lpstr>
      <vt:lpstr>How does the proposed solution solve the problem</vt:lpstr>
      <vt:lpstr>Walkthrough of Prototype </vt:lpstr>
      <vt:lpstr>Walkthrough of Prototype (cont.)</vt:lpstr>
      <vt:lpstr>Walkthrough of Prototype (cont.)</vt:lpstr>
      <vt:lpstr>Walkthrough of Prototype (cont.)</vt:lpstr>
      <vt:lpstr>Possible Risks and Mitigation Strategies</vt:lpstr>
      <vt:lpstr>Funding Decisions</vt:lpstr>
      <vt:lpstr>Benefits over other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 Search Engine</dc:title>
  <dc:creator>Gurbir Brar</dc:creator>
  <cp:lastModifiedBy>Gurbir Brar</cp:lastModifiedBy>
  <cp:revision>8</cp:revision>
  <dcterms:modified xsi:type="dcterms:W3CDTF">2021-11-08T00:39:30Z</dcterms:modified>
</cp:coreProperties>
</file>