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5143500" type="screen16x9"/>
  <p:notesSz cx="6858000" cy="9144000"/>
  <p:embeddedFontLst>
    <p:embeddedFont>
      <p:font typeface="Average" panose="020B0604020202020204" charset="0"/>
      <p:regular r:id="rId17"/>
    </p:embeddedFont>
    <p:embeddedFont>
      <p:font typeface="Montserrat" panose="00000500000000000000" pitchFamily="2" charset="0"/>
      <p:regular r:id="rId18"/>
      <p:bold r:id="rId19"/>
      <p:italic r:id="rId20"/>
      <p:boldItalic r:id="rId21"/>
    </p:embeddedFont>
    <p:embeddedFont>
      <p:font typeface="Montserrat ExtraBold" panose="00000900000000000000" pitchFamily="2" charset="0"/>
      <p:bold r:id="rId22"/>
      <p:boldItalic r:id="rId23"/>
    </p:embeddedFont>
    <p:embeddedFont>
      <p:font typeface="Montserrat Medium" panose="00000600000000000000" pitchFamily="2" charset="0"/>
      <p:regular r:id="rId24"/>
      <p:bold r:id="rId25"/>
      <p:italic r:id="rId26"/>
      <p:boldItalic r:id="rId27"/>
    </p:embeddedFont>
    <p:embeddedFont>
      <p:font typeface="Montserrat SemiBold" panose="00000700000000000000" pitchFamily="2" charset="0"/>
      <p:regular r:id="rId28"/>
      <p:bold r:id="rId29"/>
      <p:italic r:id="rId30"/>
      <p:boldItalic r:id="rId31"/>
    </p:embeddedFont>
    <p:embeddedFont>
      <p:font typeface="Oswald" panose="00000500000000000000"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D79758-C5DC-4D9F-9DC6-7B55D07C519A}">
  <a:tblStyle styleId="{3FD79758-C5DC-4D9F-9DC6-7B55D07C51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141" y="7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c9facb6bf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c9facb6bf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can sift through any of the saved recipes they found using the recipe finder feature. They can also press the button on the right to get the nutritional information of the recipe. Guests accounts will be able to save recipes however, all the data they have saved is not going to be saved into the HealthlinkBC recipe finder tool’s database. Once the guest account logs out all their searches and saved recipes are then deleted and the user will have to go through the entire process again if they wish to find the same recipes.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c9facb6bf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c9facb6bf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can use this page to find out the nutritional information on each of the recipes they have saved. This information can be used however the user wishes whether it is preparing meals to fit their daily caloric goals or just wanting to simply know the information.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c17d88f4c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c17d88f4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project faces 3 potential risks that needs to be mitigated. These risks are </a:t>
            </a:r>
            <a:r>
              <a:rPr lang="en"/>
              <a:t>(</a:t>
            </a:r>
            <a:r>
              <a:rPr lang="en" i="1"/>
              <a:t>The main bullet points)</a:t>
            </a:r>
            <a:r>
              <a:rPr lang="en"/>
              <a:t>. </a:t>
            </a:r>
            <a:endParaRPr/>
          </a:p>
          <a:p>
            <a:pPr marL="0" lvl="0" indent="0" algn="l" rtl="0">
              <a:lnSpc>
                <a:spcPct val="115000"/>
              </a:lnSpc>
              <a:spcBef>
                <a:spcPts val="1600"/>
              </a:spcBef>
              <a:spcAft>
                <a:spcPts val="0"/>
              </a:spcAft>
              <a:buNone/>
            </a:pPr>
            <a:r>
              <a:rPr lang="en"/>
              <a:t>The mitigation strategy for </a:t>
            </a:r>
            <a:r>
              <a:rPr lang="en" b="1"/>
              <a:t>Shortfall in externally performed tasks and user performance: </a:t>
            </a:r>
            <a:r>
              <a:rPr lang="en"/>
              <a:t>is to make sure the product goes through proper testing and user feedback loop.</a:t>
            </a:r>
            <a:endParaRPr/>
          </a:p>
          <a:p>
            <a:pPr marL="0" lvl="0" indent="0" algn="l" rtl="0">
              <a:lnSpc>
                <a:spcPct val="115000"/>
              </a:lnSpc>
              <a:spcBef>
                <a:spcPts val="1600"/>
              </a:spcBef>
              <a:spcAft>
                <a:spcPts val="0"/>
              </a:spcAft>
              <a:buNone/>
            </a:pPr>
            <a:r>
              <a:rPr lang="en" b="1"/>
              <a:t> </a:t>
            </a:r>
            <a:r>
              <a:rPr lang="en">
                <a:solidFill>
                  <a:schemeClr val="dk1"/>
                </a:solidFill>
              </a:rPr>
              <a:t>The mitigation strategy for </a:t>
            </a:r>
            <a:r>
              <a:rPr lang="en" b="1">
                <a:solidFill>
                  <a:schemeClr val="dk1"/>
                </a:solidFill>
              </a:rPr>
              <a:t>Developing the wrong user interface for the target audience</a:t>
            </a:r>
            <a:r>
              <a:rPr lang="en">
                <a:solidFill>
                  <a:schemeClr val="dk1"/>
                </a:solidFill>
              </a:rPr>
              <a:t>: is to make sure the correct user group is selected for testing that meet the target audience in BC.</a:t>
            </a:r>
            <a:endParaRPr>
              <a:solidFill>
                <a:schemeClr val="dk1"/>
              </a:solidFill>
            </a:endParaRPr>
          </a:p>
          <a:p>
            <a:pPr marL="0" lvl="0" indent="0" algn="l" rtl="0">
              <a:lnSpc>
                <a:spcPct val="115000"/>
              </a:lnSpc>
              <a:spcBef>
                <a:spcPts val="1600"/>
              </a:spcBef>
              <a:spcAft>
                <a:spcPts val="1600"/>
              </a:spcAft>
              <a:buClr>
                <a:schemeClr val="dk1"/>
              </a:buClr>
              <a:buSzPts val="1100"/>
              <a:buFont typeface="Arial"/>
              <a:buNone/>
            </a:pPr>
            <a:r>
              <a:rPr lang="en" b="1"/>
              <a:t> </a:t>
            </a:r>
            <a:r>
              <a:rPr lang="en"/>
              <a:t>The mitigation strategy for</a:t>
            </a:r>
            <a:r>
              <a:rPr lang="en" b="1"/>
              <a:t> Data and Security problems for users: </a:t>
            </a:r>
            <a:r>
              <a:rPr lang="en"/>
              <a:t>is to have an experienced team with proper technical expertise working on the project.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c17d88f4c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c17d88f4c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HealthLink BC has generously provided us with a budget of $100,000 CAD that is distributed as follows. We expect to have a working product within a year of starting the project.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c17d88f4c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c17d88f4c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product offers numerous benefits. Some of them include (mention the 4 benefits listed in the table).</a:t>
            </a:r>
            <a:endParaRPr/>
          </a:p>
          <a:p>
            <a:pPr marL="0" lvl="0" indent="0" algn="l" rtl="0">
              <a:spcBef>
                <a:spcPts val="0"/>
              </a:spcBef>
              <a:spcAft>
                <a:spcPts val="0"/>
              </a:spcAft>
              <a:buNone/>
            </a:pPr>
            <a:r>
              <a:rPr lang="en"/>
              <a:t> Then read out the details for each benefit.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c17d88f4c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c17d88f4c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diagram helps to clarify by addressing the need for a tool. The recipe search engine helps find alternatives for that provides healthy options for food desired by the user. The selection of ingredients option allows for the user to tailor the recipe based on their nutritional needs. The display of calories gives an opportunity to review whether the recipe fits the user’s daily caloric intake to achieve their desired goals.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c9facb6b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c9facb6b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first page the user is presented when opening the HealthlinkBC Recipe Finder Tool. They are presented three options, sign into an existing account, create an account or continue as a guest.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c9facb6bf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c9facb6bf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page only requires the username, password and email to create the account. The user will also have to fill in more information into the profile page which will contain more detailed information about the user. This information will help with the recipe finder tool.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c9facb6bf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c9facb6bf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page allows the user to navigate through the available features.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c9facb6bf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c9facb6bf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fills in the fields in the profile page so the recipe finder feature can use the information to help notify the user in cases such as allergies.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c9facb6bf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c9facb6bf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selects ingredients from the list present, if there is an ingredient that the user wants but is not found within the list they can add ingredients to the list by pressing the green plus button and enter the ingredient into the field that pops 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c9facb6bf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c9facb6bf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selects the recipes they wish to further get information on. This page also alerts the user with a caution symbol incase the recipe has any ingredient(s) that the user is allergic too.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c9facb6bf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c9facb6bf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uses the drop-down menu to navigate through recipes they previously selected. They are presented with the recipes ingredients and the cooking directions. If the user is interested in the recipe and wants to save the information, they can save it by pressing the “Save Recipe” button.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Recipe Search Engine</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improvement in Healthy Diet choices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34" name="Google Shape;134;p24"/>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contains the saved recipe feature which contains all the recipes that the user has saved using the recipe finder feature.</a:t>
            </a:r>
            <a:endParaRPr sz="2000" b="1"/>
          </a:p>
        </p:txBody>
      </p:sp>
      <p:pic>
        <p:nvPicPr>
          <p:cNvPr id="135" name="Google Shape;135;p24"/>
          <p:cNvPicPr preferRelativeResize="0"/>
          <p:nvPr/>
        </p:nvPicPr>
        <p:blipFill>
          <a:blip r:embed="rId3">
            <a:alphaModFix/>
          </a:blip>
          <a:stretch>
            <a:fillRect/>
          </a:stretch>
        </p:blipFill>
        <p:spPr>
          <a:xfrm>
            <a:off x="5691175" y="136525"/>
            <a:ext cx="2686075" cy="4916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a:t>
            </a:r>
            <a:r>
              <a:rPr lang="en"/>
              <a:t>Prototype (cont.)</a:t>
            </a:r>
            <a:endParaRPr dirty="0"/>
          </a:p>
        </p:txBody>
      </p:sp>
      <p:sp>
        <p:nvSpPr>
          <p:cNvPr id="141" name="Google Shape;141;p25"/>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contains the nutritional information on the saved recipe selected by the user.</a:t>
            </a:r>
            <a:endParaRPr sz="2000" b="1"/>
          </a:p>
        </p:txBody>
      </p:sp>
      <p:pic>
        <p:nvPicPr>
          <p:cNvPr id="142" name="Google Shape;142;p25"/>
          <p:cNvPicPr preferRelativeResize="0"/>
          <p:nvPr/>
        </p:nvPicPr>
        <p:blipFill>
          <a:blip r:embed="rId3">
            <a:alphaModFix/>
          </a:blip>
          <a:stretch>
            <a:fillRect/>
          </a:stretch>
        </p:blipFill>
        <p:spPr>
          <a:xfrm>
            <a:off x="5691175" y="136525"/>
            <a:ext cx="2686075" cy="49162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285050"/>
            <a:ext cx="85206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Risks/Mitigation Strategies</a:t>
            </a:r>
            <a:endParaRPr/>
          </a:p>
        </p:txBody>
      </p:sp>
      <p:sp>
        <p:nvSpPr>
          <p:cNvPr id="148" name="Google Shape;148;p26"/>
          <p:cNvSpPr txBox="1">
            <a:spLocks noGrp="1"/>
          </p:cNvSpPr>
          <p:nvPr>
            <p:ph type="body" idx="1"/>
          </p:nvPr>
        </p:nvSpPr>
        <p:spPr>
          <a:xfrm>
            <a:off x="311700" y="892375"/>
            <a:ext cx="8520600" cy="42510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Montserrat SemiBold"/>
              <a:buChar char="●"/>
            </a:pPr>
            <a:r>
              <a:rPr lang="en" sz="1600">
                <a:solidFill>
                  <a:schemeClr val="dk1"/>
                </a:solidFill>
                <a:latin typeface="Montserrat SemiBold"/>
                <a:ea typeface="Montserrat SemiBold"/>
                <a:cs typeface="Montserrat SemiBold"/>
                <a:sym typeface="Montserrat SemiBold"/>
              </a:rPr>
              <a:t>Shortfall in externally performed tasks and user performance: </a:t>
            </a:r>
            <a:endParaRPr sz="1600">
              <a:solidFill>
                <a:schemeClr val="dk1"/>
              </a:solidFill>
              <a:latin typeface="Montserrat SemiBold"/>
              <a:ea typeface="Montserrat SemiBold"/>
              <a:cs typeface="Montserrat SemiBold"/>
              <a:sym typeface="Montserrat SemiBold"/>
            </a:endParaRPr>
          </a:p>
          <a:p>
            <a:pPr marL="914400" lvl="1" indent="-311150" algn="l" rtl="0">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The search engine in the application fails to provide accurate information to users which leads to user dissatisfaction or cause health related problems for the users. This risk can be mitigated if the product goes through proper testing and user feedback loop.</a:t>
            </a:r>
            <a:endParaRPr sz="1300">
              <a:solidFill>
                <a:schemeClr val="dk1"/>
              </a:solidFill>
              <a:latin typeface="Montserrat Medium"/>
              <a:ea typeface="Montserrat Medium"/>
              <a:cs typeface="Montserrat Medium"/>
              <a:sym typeface="Montserrat Medium"/>
            </a:endParaRPr>
          </a:p>
          <a:p>
            <a:pPr marL="457200" lvl="0" indent="-330200" algn="l" rtl="0">
              <a:spcBef>
                <a:spcPts val="1000"/>
              </a:spcBef>
              <a:spcAft>
                <a:spcPts val="0"/>
              </a:spcAft>
              <a:buClr>
                <a:schemeClr val="dk1"/>
              </a:buClr>
              <a:buSzPts val="1600"/>
              <a:buFont typeface="Montserrat"/>
              <a:buChar char="●"/>
            </a:pPr>
            <a:r>
              <a:rPr lang="en" sz="1600">
                <a:solidFill>
                  <a:schemeClr val="dk1"/>
                </a:solidFill>
                <a:latin typeface="Montserrat SemiBold"/>
                <a:ea typeface="Montserrat SemiBold"/>
                <a:cs typeface="Montserrat SemiBold"/>
                <a:sym typeface="Montserrat SemiBold"/>
              </a:rPr>
              <a:t>Developing the wrong user interface for the target audience:</a:t>
            </a:r>
            <a:r>
              <a:rPr lang="en" sz="1600" b="1">
                <a:solidFill>
                  <a:schemeClr val="dk1"/>
                </a:solidFill>
                <a:latin typeface="Montserrat"/>
                <a:ea typeface="Montserrat"/>
                <a:cs typeface="Montserrat"/>
                <a:sym typeface="Montserrat"/>
              </a:rPr>
              <a:t> </a:t>
            </a:r>
            <a:endParaRPr sz="1600" b="1">
              <a:solidFill>
                <a:schemeClr val="dk1"/>
              </a:solidFill>
              <a:latin typeface="Montserrat"/>
              <a:ea typeface="Montserrat"/>
              <a:cs typeface="Montserrat"/>
              <a:sym typeface="Montserrat"/>
            </a:endParaRPr>
          </a:p>
          <a:p>
            <a:pPr marL="914400" lvl="1" indent="-311150" algn="l" rtl="0">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The user interface of the search engine is ambiguous and not simplistic enough for such a broad range of audience to use. This is the case when the objective of the tool is to promote healthy eating for population in BC. The risk can be mitigated if proper testing is done with broad range of user groups that meet the target audience in BC.</a:t>
            </a:r>
            <a:endParaRPr sz="1300">
              <a:solidFill>
                <a:schemeClr val="dk1"/>
              </a:solidFill>
              <a:latin typeface="Montserrat Medium"/>
              <a:ea typeface="Montserrat Medium"/>
              <a:cs typeface="Montserrat Medium"/>
              <a:sym typeface="Montserrat Medium"/>
            </a:endParaRPr>
          </a:p>
          <a:p>
            <a:pPr marL="457200" lvl="0" indent="-330200" algn="l" rtl="0">
              <a:spcBef>
                <a:spcPts val="1000"/>
              </a:spcBef>
              <a:spcAft>
                <a:spcPts val="0"/>
              </a:spcAft>
              <a:buClr>
                <a:schemeClr val="dk1"/>
              </a:buClr>
              <a:buSzPts val="1600"/>
              <a:buFont typeface="Montserrat SemiBold"/>
              <a:buChar char="●"/>
            </a:pPr>
            <a:r>
              <a:rPr lang="en" sz="1600">
                <a:solidFill>
                  <a:schemeClr val="dk1"/>
                </a:solidFill>
                <a:latin typeface="Montserrat SemiBold"/>
                <a:ea typeface="Montserrat SemiBold"/>
                <a:cs typeface="Montserrat SemiBold"/>
                <a:sym typeface="Montserrat SemiBold"/>
              </a:rPr>
              <a:t>Data and Security problems for users: </a:t>
            </a:r>
            <a:endParaRPr sz="1600">
              <a:solidFill>
                <a:schemeClr val="dk1"/>
              </a:solidFill>
              <a:latin typeface="Montserrat SemiBold"/>
              <a:ea typeface="Montserrat SemiBold"/>
              <a:cs typeface="Montserrat SemiBold"/>
              <a:sym typeface="Montserrat SemiBold"/>
            </a:endParaRPr>
          </a:p>
          <a:p>
            <a:pPr marL="914400" lvl="1" indent="-311150" algn="l" rtl="0">
              <a:spcBef>
                <a:spcPts val="0"/>
              </a:spcBef>
              <a:spcAft>
                <a:spcPts val="0"/>
              </a:spcAft>
              <a:buClr>
                <a:schemeClr val="dk1"/>
              </a:buClr>
              <a:buSzPts val="1300"/>
              <a:buFont typeface="Montserrat Medium"/>
              <a:buChar char="○"/>
            </a:pPr>
            <a:r>
              <a:rPr lang="en" sz="1300">
                <a:solidFill>
                  <a:schemeClr val="dk1"/>
                </a:solidFill>
                <a:latin typeface="Montserrat Medium"/>
                <a:ea typeface="Montserrat Medium"/>
                <a:cs typeface="Montserrat Medium"/>
                <a:sym typeface="Montserrat Medium"/>
              </a:rPr>
              <a:t>Users’ personal Information and data is not protected from both external and internal factors will cause several issues for the product. Users will lose trust in the product and the organization might even face legal consequences. This risk can be mitigated if an experienced team with proper technical expertise is working on the project.</a:t>
            </a:r>
            <a:endParaRPr sz="1500">
              <a:solidFill>
                <a:schemeClr val="dk1"/>
              </a:solidFill>
              <a:latin typeface="Montserrat Medium"/>
              <a:ea typeface="Montserrat Medium"/>
              <a:cs typeface="Montserrat Medium"/>
              <a:sym typeface="Montserrat Medium"/>
            </a:endParaRPr>
          </a:p>
          <a:p>
            <a:pPr marL="0" lvl="0" indent="0" algn="l" rtl="0">
              <a:spcBef>
                <a:spcPts val="1600"/>
              </a:spcBef>
              <a:spcAft>
                <a:spcPts val="1600"/>
              </a:spcAft>
              <a:buClr>
                <a:schemeClr val="dk1"/>
              </a:buClr>
              <a:buSzPts val="1100"/>
              <a:buFont typeface="Arial"/>
              <a:buNone/>
            </a:pPr>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Expected costs and implementation time</a:t>
            </a:r>
            <a:endParaRPr/>
          </a:p>
        </p:txBody>
      </p:sp>
      <p:sp>
        <p:nvSpPr>
          <p:cNvPr id="154" name="Google Shape;15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rPr>
              <a:t>Costs: </a:t>
            </a:r>
            <a:endParaRPr sz="1400" b="1">
              <a:solidFill>
                <a:srgbClr val="FFFFFF"/>
              </a:solidFill>
            </a:endParaRPr>
          </a:p>
          <a:p>
            <a:pPr marL="0" lvl="0" indent="0" algn="l" rtl="0">
              <a:lnSpc>
                <a:spcPct val="100000"/>
              </a:lnSpc>
              <a:spcBef>
                <a:spcPts val="1600"/>
              </a:spcBef>
              <a:spcAft>
                <a:spcPts val="0"/>
              </a:spcAft>
              <a:buNone/>
            </a:pPr>
            <a:r>
              <a:rPr lang="en" sz="1400">
                <a:solidFill>
                  <a:srgbClr val="FFFFFF"/>
                </a:solidFill>
              </a:rPr>
              <a:t>Initial Prototype: $20,000</a:t>
            </a:r>
            <a:endParaRPr sz="1400">
              <a:solidFill>
                <a:srgbClr val="FFFFFF"/>
              </a:solidFill>
            </a:endParaRPr>
          </a:p>
          <a:p>
            <a:pPr marL="0" lvl="0" indent="0" algn="l" rtl="0">
              <a:lnSpc>
                <a:spcPct val="115000"/>
              </a:lnSpc>
              <a:spcBef>
                <a:spcPts val="1600"/>
              </a:spcBef>
              <a:spcAft>
                <a:spcPts val="0"/>
              </a:spcAft>
              <a:buNone/>
            </a:pPr>
            <a:r>
              <a:rPr lang="en" sz="1400">
                <a:solidFill>
                  <a:srgbClr val="FFFFFF"/>
                </a:solidFill>
              </a:rPr>
              <a:t>System Development: $40,000</a:t>
            </a:r>
            <a:endParaRPr sz="1400">
              <a:solidFill>
                <a:srgbClr val="FFFFFF"/>
              </a:solidFill>
            </a:endParaRPr>
          </a:p>
          <a:p>
            <a:pPr marL="0" lvl="0" indent="0" algn="l" rtl="0">
              <a:lnSpc>
                <a:spcPct val="115000"/>
              </a:lnSpc>
              <a:spcBef>
                <a:spcPts val="1600"/>
              </a:spcBef>
              <a:spcAft>
                <a:spcPts val="0"/>
              </a:spcAft>
              <a:buNone/>
            </a:pPr>
            <a:r>
              <a:rPr lang="en" sz="1400">
                <a:solidFill>
                  <a:srgbClr val="FFFFFF"/>
                </a:solidFill>
              </a:rPr>
              <a:t>UX/UI Design: $20,000</a:t>
            </a:r>
            <a:endParaRPr sz="1400">
              <a:solidFill>
                <a:srgbClr val="FFFFFF"/>
              </a:solidFill>
            </a:endParaRPr>
          </a:p>
          <a:p>
            <a:pPr marL="0" lvl="0" indent="0" algn="l" rtl="0">
              <a:lnSpc>
                <a:spcPct val="115000"/>
              </a:lnSpc>
              <a:spcBef>
                <a:spcPts val="1600"/>
              </a:spcBef>
              <a:spcAft>
                <a:spcPts val="0"/>
              </a:spcAft>
              <a:buNone/>
            </a:pPr>
            <a:r>
              <a:rPr lang="en" sz="1400">
                <a:solidFill>
                  <a:srgbClr val="FFFFFF"/>
                </a:solidFill>
              </a:rPr>
              <a:t>Maintenance Costs: $20,000</a:t>
            </a:r>
            <a:endParaRPr sz="1400" b="1">
              <a:solidFill>
                <a:srgbClr val="FFFFFF"/>
              </a:solidFill>
            </a:endParaRPr>
          </a:p>
          <a:p>
            <a:pPr marL="0" lvl="0" indent="0" algn="l" rtl="0">
              <a:spcBef>
                <a:spcPts val="1600"/>
              </a:spcBef>
              <a:spcAft>
                <a:spcPts val="0"/>
              </a:spcAft>
              <a:buNone/>
            </a:pPr>
            <a:r>
              <a:rPr lang="en" sz="1400" b="1">
                <a:solidFill>
                  <a:srgbClr val="FFFFFF"/>
                </a:solidFill>
              </a:rPr>
              <a:t>Implementation time:</a:t>
            </a:r>
            <a:endParaRPr sz="1400" b="1">
              <a:solidFill>
                <a:srgbClr val="FFFFFF"/>
              </a:solidFill>
            </a:endParaRPr>
          </a:p>
          <a:p>
            <a:pPr marL="0" lvl="0" indent="0" algn="l" rtl="0">
              <a:spcBef>
                <a:spcPts val="1600"/>
              </a:spcBef>
              <a:spcAft>
                <a:spcPts val="0"/>
              </a:spcAft>
              <a:buNone/>
            </a:pPr>
            <a:r>
              <a:rPr lang="en" sz="1400">
                <a:solidFill>
                  <a:srgbClr val="FFFFFF"/>
                </a:solidFill>
              </a:rPr>
              <a:t>We’ve been given a one year time frame to complete our goals and deliver a working product.</a:t>
            </a:r>
            <a:endParaRPr sz="1400">
              <a:solidFill>
                <a:srgbClr val="FFFFFF"/>
              </a:solidFill>
            </a:endParaRPr>
          </a:p>
          <a:p>
            <a:pPr marL="0" lvl="0" indent="0" algn="l" rtl="0">
              <a:spcBef>
                <a:spcPts val="1600"/>
              </a:spcBef>
              <a:spcAft>
                <a:spcPts val="0"/>
              </a:spcAft>
              <a:buNone/>
            </a:pPr>
            <a:endParaRPr b="1"/>
          </a:p>
          <a:p>
            <a:pPr marL="0" lvl="0" indent="0" algn="l" rtl="0">
              <a:spcBef>
                <a:spcPts val="1600"/>
              </a:spcBef>
              <a:spcAft>
                <a:spcPts val="1600"/>
              </a:spcAft>
              <a:buNone/>
            </a:pP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99150"/>
            <a:ext cx="8520600" cy="52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over other solutions</a:t>
            </a:r>
            <a:endParaRPr/>
          </a:p>
        </p:txBody>
      </p:sp>
      <p:graphicFrame>
        <p:nvGraphicFramePr>
          <p:cNvPr id="161" name="Google Shape;161;p28"/>
          <p:cNvGraphicFramePr/>
          <p:nvPr/>
        </p:nvGraphicFramePr>
        <p:xfrm>
          <a:off x="1064025" y="1011950"/>
          <a:ext cx="7239000" cy="4024330"/>
        </p:xfrm>
        <a:graphic>
          <a:graphicData uri="http://schemas.openxmlformats.org/drawingml/2006/table">
            <a:tbl>
              <a:tblPr>
                <a:noFill/>
                <a:tableStyleId>{3FD79758-C5DC-4D9F-9DC6-7B55D07C519A}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519250">
                <a:tc>
                  <a:txBody>
                    <a:bodyPr/>
                    <a:lstStyle/>
                    <a:p>
                      <a:pPr marL="0" lvl="0" indent="0" algn="ctr" rtl="0">
                        <a:spcBef>
                          <a:spcPts val="0"/>
                        </a:spcBef>
                        <a:spcAft>
                          <a:spcPts val="0"/>
                        </a:spcAft>
                        <a:buNone/>
                      </a:pPr>
                      <a:r>
                        <a:rPr lang="en" sz="1800">
                          <a:latin typeface="Montserrat ExtraBold"/>
                          <a:ea typeface="Montserrat ExtraBold"/>
                          <a:cs typeface="Montserrat ExtraBold"/>
                          <a:sym typeface="Montserrat ExtraBold"/>
                        </a:rPr>
                        <a:t>Benefit</a:t>
                      </a:r>
                      <a:endParaRPr sz="1800">
                        <a:latin typeface="Montserrat ExtraBold"/>
                        <a:ea typeface="Montserrat ExtraBold"/>
                        <a:cs typeface="Montserrat ExtraBold"/>
                        <a:sym typeface="Montserrat ExtraBold"/>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1800">
                          <a:latin typeface="Montserrat ExtraBold"/>
                          <a:ea typeface="Montserrat ExtraBold"/>
                          <a:cs typeface="Montserrat ExtraBold"/>
                          <a:sym typeface="Montserrat ExtraBold"/>
                        </a:rPr>
                        <a:t>Detail</a:t>
                      </a:r>
                      <a:endParaRPr sz="1800">
                        <a:latin typeface="Montserrat ExtraBold"/>
                        <a:ea typeface="Montserrat ExtraBold"/>
                        <a:cs typeface="Montserrat ExtraBold"/>
                        <a:sym typeface="Montserrat ExtraBold"/>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641275">
                <a:tc>
                  <a:txBody>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Personalized Content</a:t>
                      </a:r>
                      <a:endParaRPr>
                        <a:latin typeface="Montserrat SemiBold"/>
                        <a:ea typeface="Montserrat SemiBold"/>
                        <a:cs typeface="Montserrat SemiBold"/>
                        <a:sym typeface="Montserrat SemiBold"/>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a:latin typeface="Montserrat Medium"/>
                          <a:ea typeface="Montserrat Medium"/>
                          <a:cs typeface="Montserrat Medium"/>
                          <a:sym typeface="Montserrat Medium"/>
                        </a:rPr>
                        <a:t>Recipes and other content will be centered around users preferences. User-centric personalization is critical in making their experience delightful.</a:t>
                      </a:r>
                      <a:endParaRPr>
                        <a:latin typeface="Montserrat Medium"/>
                        <a:ea typeface="Montserrat Medium"/>
                        <a:cs typeface="Montserrat Medium"/>
                        <a:sym typeface="Montserrat Medium"/>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extLst>
                  <a:ext uri="{0D108BD9-81ED-4DB2-BD59-A6C34878D82A}">
                    <a16:rowId xmlns:a16="http://schemas.microsoft.com/office/drawing/2014/main" val="10001"/>
                  </a:ext>
                </a:extLst>
              </a:tr>
              <a:tr h="474900">
                <a:tc>
                  <a:txBody>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Instant Online and Offline access</a:t>
                      </a:r>
                      <a:endParaRPr>
                        <a:latin typeface="Montserrat SemiBold"/>
                        <a:ea typeface="Montserrat SemiBold"/>
                        <a:cs typeface="Montserrat SemiBold"/>
                        <a:sym typeface="Montserrat SemiBold"/>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a:latin typeface="Montserrat Medium"/>
                          <a:ea typeface="Montserrat Medium"/>
                          <a:cs typeface="Montserrat Medium"/>
                          <a:sym typeface="Montserrat Medium"/>
                        </a:rPr>
                        <a:t>Offers instant tap access. Making it seamless experience for users.</a:t>
                      </a:r>
                      <a:endParaRPr>
                        <a:latin typeface="Montserrat Medium"/>
                        <a:ea typeface="Montserrat Medium"/>
                        <a:cs typeface="Montserrat Medium"/>
                        <a:sym typeface="Montserrat Medium"/>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470300">
                <a:tc>
                  <a:txBody>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Push Notifications and Instant Updates</a:t>
                      </a:r>
                      <a:endParaRPr>
                        <a:latin typeface="Montserrat SemiBold"/>
                        <a:ea typeface="Montserrat SemiBold"/>
                        <a:cs typeface="Montserrat SemiBold"/>
                        <a:sym typeface="Montserrat SemiBold"/>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a:latin typeface="Montserrat Medium"/>
                          <a:ea typeface="Montserrat Medium"/>
                          <a:cs typeface="Montserrat Medium"/>
                          <a:sym typeface="Montserrat Medium"/>
                        </a:rPr>
                        <a:t>Helps users stay updated constantly and allows them to view new recipes which benefits them.</a:t>
                      </a:r>
                      <a:endParaRPr>
                        <a:latin typeface="Montserrat Medium"/>
                        <a:ea typeface="Montserrat Medium"/>
                        <a:cs typeface="Montserrat Medium"/>
                        <a:sym typeface="Montserrat Medium"/>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extLst>
                  <a:ext uri="{0D108BD9-81ED-4DB2-BD59-A6C34878D82A}">
                    <a16:rowId xmlns:a16="http://schemas.microsoft.com/office/drawing/2014/main" val="10003"/>
                  </a:ext>
                </a:extLst>
              </a:tr>
              <a:tr h="675775">
                <a:tc>
                  <a:txBody>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Interactive Engagement</a:t>
                      </a:r>
                      <a:endParaRPr>
                        <a:latin typeface="Montserrat SemiBold"/>
                        <a:ea typeface="Montserrat SemiBold"/>
                        <a:cs typeface="Montserrat SemiBold"/>
                        <a:sym typeface="Montserrat SemiBold"/>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a:latin typeface="Montserrat Medium"/>
                          <a:ea typeface="Montserrat Medium"/>
                          <a:cs typeface="Montserrat Medium"/>
                          <a:sym typeface="Montserrat Medium"/>
                        </a:rPr>
                        <a:t>Increases engagement due to mobile interface offers more immersive experience and help users stay committed to healthy eating.</a:t>
                      </a:r>
                      <a:endParaRPr>
                        <a:latin typeface="Montserrat Medium"/>
                        <a:ea typeface="Montserrat Medium"/>
                        <a:cs typeface="Montserrat Medium"/>
                        <a:sym typeface="Montserrat Medium"/>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9FC5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does the proposed solution solve the problem</a:t>
            </a:r>
            <a:endParaRPr dirty="0"/>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chemeClr val="dk1"/>
                </a:solidFill>
                <a:latin typeface="Montserrat SemiBold"/>
                <a:ea typeface="Montserrat SemiBold"/>
                <a:cs typeface="Montserrat SemiBold"/>
                <a:sym typeface="Montserrat SemiBold"/>
              </a:rPr>
              <a:t>Help find alternatives to make healthier food choices.</a:t>
            </a:r>
            <a:endParaRPr sz="1600" dirty="0">
              <a:solidFill>
                <a:schemeClr val="dk1"/>
              </a:solidFill>
              <a:latin typeface="Montserrat SemiBold"/>
              <a:ea typeface="Montserrat SemiBold"/>
              <a:cs typeface="Montserrat SemiBold"/>
              <a:sym typeface="Montserrat SemiBold"/>
            </a:endParaRPr>
          </a:p>
          <a:p>
            <a:pPr marL="914400" marR="0" lvl="1" indent="-317500" algn="l" rtl="0">
              <a:lnSpc>
                <a:spcPct val="115000"/>
              </a:lnSpc>
              <a:spcBef>
                <a:spcPts val="0"/>
              </a:spcBef>
              <a:spcAft>
                <a:spcPts val="0"/>
              </a:spcAft>
              <a:buClr>
                <a:schemeClr val="dk1"/>
              </a:buClr>
              <a:buSzPts val="1400"/>
              <a:buFont typeface="Montserrat SemiBold"/>
              <a:buChar char="○"/>
            </a:pPr>
            <a:r>
              <a:rPr lang="en" sz="1300" dirty="0">
                <a:solidFill>
                  <a:schemeClr val="dk1"/>
                </a:solidFill>
                <a:latin typeface="Montserrat Medium"/>
                <a:ea typeface="Montserrat Medium"/>
                <a:cs typeface="Montserrat Medium"/>
                <a:sym typeface="Montserrat Medium"/>
              </a:rPr>
              <a:t>Find healthier recipes through search engine</a:t>
            </a:r>
          </a:p>
          <a:p>
            <a:pPr marL="914400" marR="0" lvl="1" indent="-317500" algn="l" rtl="0">
              <a:lnSpc>
                <a:spcPct val="115000"/>
              </a:lnSpc>
              <a:spcBef>
                <a:spcPts val="0"/>
              </a:spcBef>
              <a:spcAft>
                <a:spcPts val="0"/>
              </a:spcAft>
              <a:buClr>
                <a:schemeClr val="dk1"/>
              </a:buClr>
              <a:buSzPts val="1400"/>
              <a:buFont typeface="Montserrat SemiBold"/>
              <a:buChar char="○"/>
            </a:pPr>
            <a:endParaRPr sz="1600" dirty="0">
              <a:solidFill>
                <a:schemeClr val="dk1"/>
              </a:solidFill>
              <a:latin typeface="Montserrat SemiBold"/>
              <a:ea typeface="Montserrat SemiBold"/>
              <a:cs typeface="Montserrat SemiBold"/>
              <a:sym typeface="Montserrat SemiBold"/>
            </a:endParaRPr>
          </a:p>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chemeClr val="dk1"/>
                </a:solidFill>
                <a:latin typeface="Montserrat SemiBold"/>
                <a:ea typeface="Montserrat SemiBold"/>
                <a:cs typeface="Montserrat SemiBold"/>
                <a:sym typeface="Montserrat SemiBold"/>
              </a:rPr>
              <a:t>Allows for selection of ingredients.</a:t>
            </a:r>
          </a:p>
          <a:p>
            <a:pPr lvl="1">
              <a:spcBef>
                <a:spcPts val="0"/>
              </a:spcBef>
              <a:buClr>
                <a:schemeClr val="dk1"/>
              </a:buClr>
              <a:buFont typeface="Montserrat SemiBold"/>
              <a:buChar char="●"/>
            </a:pPr>
            <a:r>
              <a:rPr lang="en" sz="1200" dirty="0">
                <a:solidFill>
                  <a:schemeClr val="dk1"/>
                </a:solidFill>
                <a:latin typeface="Montserrat SemiBold"/>
                <a:ea typeface="Montserrat SemiBold"/>
                <a:cs typeface="Montserrat SemiBold"/>
                <a:sym typeface="Montserrat SemiBold"/>
              </a:rPr>
              <a:t>Accounts for dietary restrictions</a:t>
            </a:r>
          </a:p>
          <a:p>
            <a:pPr marL="457200" marR="0" lvl="0" indent="-317500" algn="l" rtl="0">
              <a:lnSpc>
                <a:spcPct val="115000"/>
              </a:lnSpc>
              <a:spcBef>
                <a:spcPts val="0"/>
              </a:spcBef>
              <a:spcAft>
                <a:spcPts val="0"/>
              </a:spcAft>
              <a:buClr>
                <a:schemeClr val="dk1"/>
              </a:buClr>
              <a:buSzPts val="1400"/>
              <a:buFont typeface="Montserrat SemiBold"/>
              <a:buChar char="●"/>
            </a:pPr>
            <a:endParaRPr sz="1600" dirty="0">
              <a:solidFill>
                <a:schemeClr val="dk1"/>
              </a:solidFill>
              <a:latin typeface="Montserrat SemiBold"/>
              <a:ea typeface="Montserrat SemiBold"/>
              <a:cs typeface="Montserrat SemiBold"/>
              <a:sym typeface="Montserrat SemiBold"/>
            </a:endParaRPr>
          </a:p>
          <a:p>
            <a:pPr marL="457200" marR="0" lvl="0" indent="-317500" algn="l" rtl="0">
              <a:lnSpc>
                <a:spcPct val="115000"/>
              </a:lnSpc>
              <a:spcBef>
                <a:spcPts val="0"/>
              </a:spcBef>
              <a:spcAft>
                <a:spcPts val="0"/>
              </a:spcAft>
              <a:buClr>
                <a:schemeClr val="dk1"/>
              </a:buClr>
              <a:buSzPts val="1400"/>
              <a:buFont typeface="Montserrat SemiBold"/>
              <a:buChar char="●"/>
            </a:pPr>
            <a:r>
              <a:rPr lang="en" sz="1600" dirty="0">
                <a:solidFill>
                  <a:schemeClr val="dk1"/>
                </a:solidFill>
                <a:latin typeface="Montserrat SemiBold"/>
                <a:ea typeface="Montserrat SemiBold"/>
                <a:cs typeface="Montserrat SemiBold"/>
                <a:sym typeface="Montserrat SemiBold"/>
              </a:rPr>
              <a:t>Displays calories of selected recipe.</a:t>
            </a:r>
          </a:p>
          <a:p>
            <a:pPr lvl="1">
              <a:spcBef>
                <a:spcPts val="0"/>
              </a:spcBef>
              <a:buClr>
                <a:schemeClr val="dk1"/>
              </a:buClr>
              <a:buFont typeface="Montserrat SemiBold"/>
              <a:buChar char="●"/>
            </a:pPr>
            <a:r>
              <a:rPr lang="en" dirty="0">
                <a:solidFill>
                  <a:schemeClr val="dk1"/>
                </a:solidFill>
                <a:latin typeface="Montserrat SemiBold"/>
                <a:sym typeface="Montserrat SemiBold"/>
              </a:rPr>
              <a:t>Track calories in/out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a:t>
            </a:r>
            <a:endParaRPr dirty="0"/>
          </a:p>
        </p:txBody>
      </p:sp>
      <p:sp>
        <p:nvSpPr>
          <p:cNvPr id="85" name="Google Shape;85;p17"/>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is the homepage of the HealthlinkBC Recipe Finder Tool. The user must sign into an existing account, create a new account or continue as a guest.</a:t>
            </a:r>
            <a:endParaRPr sz="2000" b="1"/>
          </a:p>
        </p:txBody>
      </p:sp>
      <p:pic>
        <p:nvPicPr>
          <p:cNvPr id="86" name="Google Shape;86;p17"/>
          <p:cNvPicPr preferRelativeResize="0"/>
          <p:nvPr/>
        </p:nvPicPr>
        <p:blipFill>
          <a:blip r:embed="rId3">
            <a:alphaModFix/>
          </a:blip>
          <a:stretch>
            <a:fillRect/>
          </a:stretch>
        </p:blipFill>
        <p:spPr>
          <a:xfrm>
            <a:off x="5723875" y="188863"/>
            <a:ext cx="2667142" cy="4765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92" name="Google Shape;92;p18"/>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is the user account creation page where the user enters in information into the fields available.</a:t>
            </a:r>
            <a:endParaRPr sz="2000" b="1"/>
          </a:p>
        </p:txBody>
      </p:sp>
      <p:pic>
        <p:nvPicPr>
          <p:cNvPr id="93" name="Google Shape;93;p18"/>
          <p:cNvPicPr preferRelativeResize="0"/>
          <p:nvPr/>
        </p:nvPicPr>
        <p:blipFill>
          <a:blip r:embed="rId3">
            <a:alphaModFix/>
          </a:blip>
          <a:stretch>
            <a:fillRect/>
          </a:stretch>
        </p:blipFill>
        <p:spPr>
          <a:xfrm>
            <a:off x="5710125" y="196500"/>
            <a:ext cx="2648149" cy="477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99" name="Google Shape;99;p19"/>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is the general profile page which contains all the features available in the recipe finder tool.</a:t>
            </a:r>
            <a:endParaRPr sz="2000" b="1"/>
          </a:p>
        </p:txBody>
      </p:sp>
      <p:pic>
        <p:nvPicPr>
          <p:cNvPr id="100" name="Google Shape;100;p19"/>
          <p:cNvPicPr preferRelativeResize="0"/>
          <p:nvPr/>
        </p:nvPicPr>
        <p:blipFill>
          <a:blip r:embed="rId3">
            <a:alphaModFix/>
          </a:blip>
          <a:stretch>
            <a:fillRect/>
          </a:stretch>
        </p:blipFill>
        <p:spPr>
          <a:xfrm>
            <a:off x="5720313" y="212725"/>
            <a:ext cx="2627773" cy="477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06" name="Google Shape;106;p20"/>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is the profile page where the user fills in information which will help with the recipe finder feature.</a:t>
            </a:r>
            <a:endParaRPr sz="2000" b="1"/>
          </a:p>
        </p:txBody>
      </p:sp>
      <p:pic>
        <p:nvPicPr>
          <p:cNvPr id="107" name="Google Shape;107;p20"/>
          <p:cNvPicPr preferRelativeResize="0"/>
          <p:nvPr/>
        </p:nvPicPr>
        <p:blipFill>
          <a:blip r:embed="rId3">
            <a:alphaModFix/>
          </a:blip>
          <a:stretch>
            <a:fillRect/>
          </a:stretch>
        </p:blipFill>
        <p:spPr>
          <a:xfrm>
            <a:off x="5691163" y="212725"/>
            <a:ext cx="2686075" cy="4802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13" name="Google Shape;113;p21"/>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is the initial page of the recipe finder feature. This page shows if the recipe finder button is pressed on the general profile page. The user must select ingredients from the list.</a:t>
            </a:r>
            <a:endParaRPr sz="2000" b="1"/>
          </a:p>
        </p:txBody>
      </p:sp>
      <p:pic>
        <p:nvPicPr>
          <p:cNvPr id="114" name="Google Shape;114;p21"/>
          <p:cNvPicPr preferRelativeResize="0"/>
          <p:nvPr/>
        </p:nvPicPr>
        <p:blipFill>
          <a:blip r:embed="rId3">
            <a:alphaModFix/>
          </a:blip>
          <a:stretch>
            <a:fillRect/>
          </a:stretch>
        </p:blipFill>
        <p:spPr>
          <a:xfrm>
            <a:off x="5691175" y="212725"/>
            <a:ext cx="2686075" cy="48316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20" name="Google Shape;120;p22"/>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is where the user can select one or more recipes that they are interested in.</a:t>
            </a:r>
            <a:endParaRPr sz="2000" b="1"/>
          </a:p>
        </p:txBody>
      </p:sp>
      <p:pic>
        <p:nvPicPr>
          <p:cNvPr id="121" name="Google Shape;121;p22"/>
          <p:cNvPicPr preferRelativeResize="0"/>
          <p:nvPr/>
        </p:nvPicPr>
        <p:blipFill>
          <a:blip r:embed="rId3">
            <a:alphaModFix/>
          </a:blip>
          <a:stretch>
            <a:fillRect/>
          </a:stretch>
        </p:blipFill>
        <p:spPr>
          <a:xfrm>
            <a:off x="5691176" y="212725"/>
            <a:ext cx="2686075" cy="48230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Walkthrough of Prototype (cont.)</a:t>
            </a:r>
            <a:endParaRPr dirty="0"/>
          </a:p>
        </p:txBody>
      </p:sp>
      <p:sp>
        <p:nvSpPr>
          <p:cNvPr id="127" name="Google Shape;127;p23"/>
          <p:cNvSpPr txBox="1">
            <a:spLocks noGrp="1"/>
          </p:cNvSpPr>
          <p:nvPr>
            <p:ph type="body" idx="1"/>
          </p:nvPr>
        </p:nvSpPr>
        <p:spPr>
          <a:xfrm>
            <a:off x="464100" y="1762075"/>
            <a:ext cx="4600200" cy="225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t>This page follows the recipe selection page. This page gives the user the option view the recipes information and save any recipe to their profile.</a:t>
            </a:r>
            <a:endParaRPr sz="2000" b="1"/>
          </a:p>
        </p:txBody>
      </p:sp>
      <p:pic>
        <p:nvPicPr>
          <p:cNvPr id="128" name="Google Shape;128;p23"/>
          <p:cNvPicPr preferRelativeResize="0"/>
          <p:nvPr/>
        </p:nvPicPr>
        <p:blipFill>
          <a:blip r:embed="rId3">
            <a:alphaModFix/>
          </a:blip>
          <a:stretch>
            <a:fillRect/>
          </a:stretch>
        </p:blipFill>
        <p:spPr>
          <a:xfrm>
            <a:off x="5691175" y="136525"/>
            <a:ext cx="2686075" cy="4916231"/>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1321</Words>
  <Application>Microsoft Office PowerPoint</Application>
  <PresentationFormat>On-screen Show (16:9)</PresentationFormat>
  <Paragraphs>72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Montserrat Medium</vt:lpstr>
      <vt:lpstr>Oswald</vt:lpstr>
      <vt:lpstr>Arial</vt:lpstr>
      <vt:lpstr>Average</vt:lpstr>
      <vt:lpstr>Montserrat SemiBold</vt:lpstr>
      <vt:lpstr>Montserrat ExtraBold</vt:lpstr>
      <vt:lpstr>Montserrat</vt:lpstr>
      <vt:lpstr>Slate</vt:lpstr>
      <vt:lpstr>Recipe Search Engine</vt:lpstr>
      <vt:lpstr>How does the proposed solution solve the problem</vt:lpstr>
      <vt:lpstr>Walkthrough of Prototype </vt:lpstr>
      <vt:lpstr>Walkthrough of Prototype (cont.)</vt:lpstr>
      <vt:lpstr>Walkthrough of Prototype (cont.)</vt:lpstr>
      <vt:lpstr>Walkthrough of Prototype (cont.)</vt:lpstr>
      <vt:lpstr>Walkthrough of Prototype (cont.)</vt:lpstr>
      <vt:lpstr>Walkthrough of Prototype (cont.)</vt:lpstr>
      <vt:lpstr>Walkthrough of Prototype (cont.)</vt:lpstr>
      <vt:lpstr>Walkthrough of Prototype (cont.)</vt:lpstr>
      <vt:lpstr>Walkthrough of Prototype (cont.)</vt:lpstr>
      <vt:lpstr>Possible Risks/Mitigation Strategies</vt:lpstr>
      <vt:lpstr>Expected costs and implementation time</vt:lpstr>
      <vt:lpstr>Benefits over other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Recipe Search Engine</dc:title>
  <cp:lastModifiedBy>Gurbir Brar</cp:lastModifiedBy>
  <cp:revision>6</cp:revision>
  <dcterms:modified xsi:type="dcterms:W3CDTF">2021-11-08T04:19:22Z</dcterms:modified>
</cp:coreProperties>
</file>